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6" r:id="rId8"/>
    <p:sldId id="264" r:id="rId9"/>
    <p:sldId id="265" r:id="rId10"/>
    <p:sldId id="268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73B0"/>
    <a:srgbClr val="00794E"/>
    <a:srgbClr val="0092D3"/>
    <a:srgbClr val="189F69"/>
    <a:srgbClr val="0070C0"/>
    <a:srgbClr val="A3D14F"/>
    <a:srgbClr val="035999"/>
    <a:srgbClr val="85AA42"/>
    <a:srgbClr val="189F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3" autoAdjust="0"/>
    <p:restoredTop sz="94693"/>
  </p:normalViewPr>
  <p:slideViewPr>
    <p:cSldViewPr snapToObjects="1" showGuides="1">
      <p:cViewPr varScale="1">
        <p:scale>
          <a:sx n="86" d="100"/>
          <a:sy n="86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 showGuides="1">
      <p:cViewPr varScale="1">
        <p:scale>
          <a:sx n="124" d="100"/>
          <a:sy n="124" d="100"/>
        </p:scale>
        <p:origin x="75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Top 5 | Flop 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13-4891-8B49-9F64DF6AEC5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A13-4891-8B49-9F64DF6AEC5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A13-4891-8B49-9F64DF6AEC5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13-4891-8B49-9F64DF6AEC5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13-4891-8B49-9F64DF6AEC5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5A13-4891-8B49-9F64DF6AEC5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A13-4891-8B49-9F64DF6AEC5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A13-4891-8B49-9F64DF6AEC5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A13-4891-8B49-9F64DF6AEC5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A13-4891-8B49-9F64DF6AEC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Innovation</c:v>
                </c:pt>
                <c:pt idx="1">
                  <c:v>Höchstleistung</c:v>
                </c:pt>
                <c:pt idx="2">
                  <c:v>Geradlinigkeit</c:v>
                </c:pt>
                <c:pt idx="3">
                  <c:v>Kundenorientierung</c:v>
                </c:pt>
                <c:pt idx="4">
                  <c:v>Kreativität</c:v>
                </c:pt>
                <c:pt idx="5">
                  <c:v>…</c:v>
                </c:pt>
                <c:pt idx="6">
                  <c:v>Zuverlässigkeit</c:v>
                </c:pt>
                <c:pt idx="7">
                  <c:v>Kommunikation</c:v>
                </c:pt>
                <c:pt idx="8">
                  <c:v>Wertschätzung</c:v>
                </c:pt>
                <c:pt idx="9">
                  <c:v>Kollegialität</c:v>
                </c:pt>
                <c:pt idx="10">
                  <c:v>Respekt</c:v>
                </c:pt>
              </c:strCache>
            </c:strRef>
          </c:cat>
          <c:val>
            <c:numRef>
              <c:f>Tabelle1!$B$2:$B$12</c:f>
              <c:numCache>
                <c:formatCode>General</c:formatCode>
                <c:ptCount val="11"/>
                <c:pt idx="0">
                  <c:v>62</c:v>
                </c:pt>
                <c:pt idx="1">
                  <c:v>63.4</c:v>
                </c:pt>
                <c:pt idx="2">
                  <c:v>68.400000000000006</c:v>
                </c:pt>
                <c:pt idx="3">
                  <c:v>69.099999999999994</c:v>
                </c:pt>
                <c:pt idx="4">
                  <c:v>70.5</c:v>
                </c:pt>
                <c:pt idx="6">
                  <c:v>87.2</c:v>
                </c:pt>
                <c:pt idx="7">
                  <c:v>87.9</c:v>
                </c:pt>
                <c:pt idx="8">
                  <c:v>88.4</c:v>
                </c:pt>
                <c:pt idx="9">
                  <c:v>91.4</c:v>
                </c:pt>
                <c:pt idx="10">
                  <c:v>95.8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13-4891-8B49-9F64DF6AE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9263424"/>
        <c:axId val="419263752"/>
      </c:barChart>
      <c:catAx>
        <c:axId val="419263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419263752"/>
        <c:crosses val="autoZero"/>
        <c:auto val="1"/>
        <c:lblAlgn val="ctr"/>
        <c:lblOffset val="100"/>
        <c:noMultiLvlLbl val="0"/>
      </c:catAx>
      <c:valAx>
        <c:axId val="419263752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926342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Top 5 | Flop 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13-4891-8B49-9F64DF6AEC5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A13-4891-8B49-9F64DF6AEC5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A13-4891-8B49-9F64DF6AEC5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13-4891-8B49-9F64DF6AEC5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13-4891-8B49-9F64DF6AEC5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5A13-4891-8B49-9F64DF6AEC5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A13-4891-8B49-9F64DF6AEC5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A13-4891-8B49-9F64DF6AEC5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A13-4891-8B49-9F64DF6AEC5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A13-4891-8B49-9F64DF6AEC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Innovation</c:v>
                </c:pt>
                <c:pt idx="1">
                  <c:v>Mut</c:v>
                </c:pt>
                <c:pt idx="2">
                  <c:v>Nachhaltigkeit</c:v>
                </c:pt>
                <c:pt idx="3">
                  <c:v>Höchstleistung</c:v>
                </c:pt>
                <c:pt idx="4">
                  <c:v>Optimismus</c:v>
                </c:pt>
                <c:pt idx="5">
                  <c:v>…</c:v>
                </c:pt>
                <c:pt idx="6">
                  <c:v>Wertschätzung</c:v>
                </c:pt>
                <c:pt idx="7">
                  <c:v>Hilfsbereitschaft</c:v>
                </c:pt>
                <c:pt idx="8">
                  <c:v>Kollegialität</c:v>
                </c:pt>
                <c:pt idx="9">
                  <c:v>Freundlichkeit</c:v>
                </c:pt>
                <c:pt idx="10">
                  <c:v>Respekt</c:v>
                </c:pt>
              </c:strCache>
            </c:strRef>
          </c:cat>
          <c:val>
            <c:numRef>
              <c:f>Tabelle1!$B$2:$B$12</c:f>
              <c:numCache>
                <c:formatCode>General</c:formatCode>
                <c:ptCount val="11"/>
                <c:pt idx="0">
                  <c:v>39.4</c:v>
                </c:pt>
                <c:pt idx="1">
                  <c:v>45.1</c:v>
                </c:pt>
                <c:pt idx="2">
                  <c:v>45.1</c:v>
                </c:pt>
                <c:pt idx="3">
                  <c:v>46.1</c:v>
                </c:pt>
                <c:pt idx="4">
                  <c:v>46.1</c:v>
                </c:pt>
                <c:pt idx="6">
                  <c:v>67.900000000000006</c:v>
                </c:pt>
                <c:pt idx="7">
                  <c:v>73.599999999999994</c:v>
                </c:pt>
                <c:pt idx="8">
                  <c:v>75.099999999999994</c:v>
                </c:pt>
                <c:pt idx="9">
                  <c:v>80.8</c:v>
                </c:pt>
                <c:pt idx="10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13-4891-8B49-9F64DF6AE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9263424"/>
        <c:axId val="419263752"/>
      </c:barChart>
      <c:catAx>
        <c:axId val="419263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419263752"/>
        <c:crosses val="autoZero"/>
        <c:auto val="1"/>
        <c:lblAlgn val="ctr"/>
        <c:lblOffset val="100"/>
        <c:noMultiLvlLbl val="0"/>
      </c:catAx>
      <c:valAx>
        <c:axId val="419263752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926342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Top 5 | Flop 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13-4891-8B49-9F64DF6AEC5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A13-4891-8B49-9F64DF6AEC5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A13-4891-8B49-9F64DF6AEC5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13-4891-8B49-9F64DF6AEC5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13-4891-8B49-9F64DF6AEC5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5A13-4891-8B49-9F64DF6AEC5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A13-4891-8B49-9F64DF6AEC5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A13-4891-8B49-9F64DF6AEC5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A13-4891-8B49-9F64DF6AEC5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A13-4891-8B49-9F64DF6AEC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Freundlichkeit</c:v>
                </c:pt>
                <c:pt idx="1">
                  <c:v>Respekt</c:v>
                </c:pt>
                <c:pt idx="2">
                  <c:v>Hilfsbereitschaft</c:v>
                </c:pt>
                <c:pt idx="3">
                  <c:v>Kundenorientierung</c:v>
                </c:pt>
                <c:pt idx="4">
                  <c:v>Kollegialität</c:v>
                </c:pt>
                <c:pt idx="5">
                  <c:v>…</c:v>
                </c:pt>
                <c:pt idx="6">
                  <c:v>Authentizität</c:v>
                </c:pt>
                <c:pt idx="7">
                  <c:v>Mut</c:v>
                </c:pt>
                <c:pt idx="8">
                  <c:v>Nachhaltigkeit</c:v>
                </c:pt>
                <c:pt idx="9">
                  <c:v>Transparenz</c:v>
                </c:pt>
                <c:pt idx="10">
                  <c:v>Kommunikation</c:v>
                </c:pt>
              </c:strCache>
            </c:strRef>
          </c:cat>
          <c:val>
            <c:numRef>
              <c:f>Tabelle1!$B$2:$B$12</c:f>
              <c:numCache>
                <c:formatCode>General</c:formatCode>
                <c:ptCount val="11"/>
                <c:pt idx="0">
                  <c:v>2.1</c:v>
                </c:pt>
                <c:pt idx="1">
                  <c:v>8.8000000000000007</c:v>
                </c:pt>
                <c:pt idx="2">
                  <c:v>9.3000000000000007</c:v>
                </c:pt>
                <c:pt idx="3">
                  <c:v>9.8000000000000007</c:v>
                </c:pt>
                <c:pt idx="4">
                  <c:v>9.8000000000000007</c:v>
                </c:pt>
                <c:pt idx="6">
                  <c:v>22.3</c:v>
                </c:pt>
                <c:pt idx="7">
                  <c:v>26.4</c:v>
                </c:pt>
                <c:pt idx="8">
                  <c:v>26.9</c:v>
                </c:pt>
                <c:pt idx="9">
                  <c:v>26.9</c:v>
                </c:pt>
                <c:pt idx="10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13-4891-8B49-9F64DF6AE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9263424"/>
        <c:axId val="419263752"/>
      </c:barChart>
      <c:catAx>
        <c:axId val="419263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419263752"/>
        <c:crosses val="autoZero"/>
        <c:auto val="1"/>
        <c:lblAlgn val="ctr"/>
        <c:lblOffset val="100"/>
        <c:noMultiLvlLbl val="0"/>
      </c:catAx>
      <c:valAx>
        <c:axId val="419263752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926342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97CFD20-5A08-154E-978C-28AE5CF590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b="1" dirty="0">
              <a:latin typeface="Arial" panose="020B0604020202020204" pitchFamily="34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1AD623B-312D-A740-981A-435053ED87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4F8EC-5AC2-AC4F-81A6-9D490A7F6B94}" type="datetimeFigureOut">
              <a:rPr lang="de-DE" b="1" smtClean="0">
                <a:latin typeface="Arial" panose="020B0604020202020204" pitchFamily="34" charset="0"/>
              </a:rPr>
              <a:t>27.05.2025</a:t>
            </a:fld>
            <a:endParaRPr lang="de-DE" b="1" dirty="0">
              <a:latin typeface="Arial" panose="020B060402020202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FA75015-81AA-7943-888A-711BD391DC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b="1" dirty="0">
              <a:latin typeface="Arial" panose="020B0604020202020204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7448EB-4A76-9343-84C6-0CD0856DD9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33BB8-6E8B-374C-BCCB-A5A2B966C55F}" type="slidenum">
              <a:rPr lang="de-DE" b="1" smtClean="0">
                <a:latin typeface="Arial" panose="020B0604020202020204" pitchFamily="34" charset="0"/>
              </a:rPr>
              <a:t>‹Nr.›</a:t>
            </a:fld>
            <a:endParaRPr lang="de-DE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548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Arial" panose="020B0604020202020204" pitchFamily="34" charset="0"/>
              </a:defRPr>
            </a:lvl1pPr>
          </a:lstStyle>
          <a:p>
            <a:fld id="{9BBBD521-29A1-A842-9687-43008415F319}" type="datetimeFigureOut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Arial" panose="020B0604020202020204" pitchFamily="34" charset="0"/>
              </a:defRPr>
            </a:lvl1pPr>
          </a:lstStyle>
          <a:p>
            <a:fld id="{EADCD826-D63D-B04D-95B7-B27AF6D92389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792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1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1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1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1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1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6F5DD3F3-0149-6E40-8F83-A7DF7722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00F9AF83-4706-1E4F-B0A0-BB51FB4C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7" name="Fußzeilenplatzhalter 4">
            <a:extLst>
              <a:ext uri="{FF2B5EF4-FFF2-40B4-BE49-F238E27FC236}">
                <a16:creationId xmlns:a16="http://schemas.microsoft.com/office/drawing/2014/main" id="{7FAA1198-1D1F-2545-9BCE-68F4361F0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B8C0886-91E9-4A4D-A66F-21C35D4889D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5400" y="3104964"/>
            <a:ext cx="5112196" cy="6480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Inhaltsverzeichnis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310B1BD-696D-4349-B5D5-4D8418F3DFA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12024" y="1844824"/>
            <a:ext cx="5257800" cy="324036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AutoNum type="arabicPeriod"/>
              <a:defRPr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Titel bearbeiten</a:t>
            </a:r>
          </a:p>
          <a:p>
            <a:pPr lvl="0"/>
            <a:r>
              <a:rPr lang="de-DE" dirty="0"/>
              <a:t>Titel bearbeiten</a:t>
            </a:r>
          </a:p>
          <a:p>
            <a:pPr lvl="0"/>
            <a:r>
              <a:rPr lang="de-DE" dirty="0"/>
              <a:t>Titel bearbeiten</a:t>
            </a:r>
          </a:p>
          <a:p>
            <a:pPr lvl="0"/>
            <a:r>
              <a:rPr lang="de-DE" dirty="0"/>
              <a:t>Titel bearbeiten</a:t>
            </a:r>
          </a:p>
          <a:p>
            <a:pPr lvl="0"/>
            <a:r>
              <a:rPr lang="de-DE" dirty="0"/>
              <a:t>Titel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E17C087-A376-4A17-AFE6-E333AF0C5C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4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D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6F5DD3F3-0149-6E40-8F83-A7DF7722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00F9AF83-4706-1E4F-B0A0-BB51FB4C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7" name="Fußzeilenplatzhalter 4">
            <a:extLst>
              <a:ext uri="{FF2B5EF4-FFF2-40B4-BE49-F238E27FC236}">
                <a16:creationId xmlns:a16="http://schemas.microsoft.com/office/drawing/2014/main" id="{7FAA1198-1D1F-2545-9BCE-68F4361F0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5281D9-78AC-0945-BF67-7904BBC6A2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2262" y="1988840"/>
            <a:ext cx="5076825" cy="410398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544686EF-584E-6A4C-8816-7920F417265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2913" y="1988840"/>
            <a:ext cx="5616575" cy="4103985"/>
          </a:xfrm>
          <a:prstGeom prst="rect">
            <a:avLst/>
          </a:prstGeom>
          <a:solidFill>
            <a:schemeClr val="tx2"/>
          </a:solidFill>
        </p:spPr>
        <p:txBody>
          <a:bodyPr anchor="ctr" anchorCtr="0"/>
          <a:lstStyle>
            <a:lvl1pPr marL="0" indent="0" algn="ctr">
              <a:buNone/>
              <a:defRPr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FB65DAC8-19CA-44E3-9156-F778A01D46F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87BB16-1BFB-43F5-BFAD-B4223140AA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5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im 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544686EF-584E-6A4C-8816-7920F417265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09" y="0"/>
            <a:ext cx="12207399" cy="6861176"/>
          </a:xfrm>
          <a:prstGeom prst="rect">
            <a:avLst/>
          </a:prstGeom>
          <a:solidFill>
            <a:schemeClr val="tx2"/>
          </a:solidFill>
        </p:spPr>
        <p:txBody>
          <a:bodyPr anchor="ctr" anchorCtr="0"/>
          <a:lstStyle>
            <a:lvl1pPr marL="0" indent="0" algn="ctr">
              <a:buNone/>
              <a:defRPr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6F5DD3F3-0149-6E40-8F83-A7DF7722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00F9AF83-4706-1E4F-B0A0-BB51FB4C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7" name="Fußzeilenplatzhalter 4">
            <a:extLst>
              <a:ext uri="{FF2B5EF4-FFF2-40B4-BE49-F238E27FC236}">
                <a16:creationId xmlns:a16="http://schemas.microsoft.com/office/drawing/2014/main" id="{7FAA1198-1D1F-2545-9BCE-68F4361F0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9DEF68BC-E865-4D74-B642-9F037C733C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rgbClr val="FFFFFF"/>
                </a:solidFill>
                <a:highlight>
                  <a:srgbClr val="0073B0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6F30B1D9-1D2C-4756-A571-25F3E6BE7C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132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(blau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7BCB967-4BB5-2A49-90B2-91AC4297C27A}"/>
              </a:ext>
            </a:extLst>
          </p:cNvPr>
          <p:cNvSpPr/>
          <p:nvPr userDrawn="1"/>
        </p:nvSpPr>
        <p:spPr>
          <a:xfrm>
            <a:off x="0" y="0"/>
            <a:ext cx="12192000" cy="6895527"/>
          </a:xfrm>
          <a:prstGeom prst="rect">
            <a:avLst/>
          </a:prstGeom>
          <a:solidFill>
            <a:srgbClr val="007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i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2176FA-D1B0-964D-A4C5-D196A13C30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9456" y="2708920"/>
            <a:ext cx="9793088" cy="230425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3800" b="1" i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Zitattext bearbeiten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817D7D5-FBE7-7C45-A3D7-6D38472CE03A}"/>
              </a:ext>
            </a:extLst>
          </p:cNvPr>
          <p:cNvSpPr/>
          <p:nvPr userDrawn="1"/>
        </p:nvSpPr>
        <p:spPr>
          <a:xfrm>
            <a:off x="1911723" y="836712"/>
            <a:ext cx="8368553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7000" b="0">
                <a:solidFill>
                  <a:srgbClr val="F7F9FF"/>
                </a:solidFill>
                <a:latin typeface="Raleway Heavy"/>
                <a:ea typeface="Raleway Heavy"/>
                <a:cs typeface="Raleway Heavy"/>
                <a:sym typeface="Raleway Heavy"/>
              </a:defRPr>
            </a:pPr>
            <a:r>
              <a:rPr lang="de-DE" sz="11100" b="1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Raleway Heavy"/>
              </a:rPr>
              <a:t>„</a:t>
            </a:r>
            <a:endParaRPr lang="de-DE" sz="11100" b="1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35D6C1-1D7D-324F-AF80-6CD1051098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39616" y="5157788"/>
            <a:ext cx="69127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Name Nachname</a:t>
            </a:r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0A90329A-4D3D-184E-91A5-104B05F5E4D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39616" y="5544414"/>
            <a:ext cx="69127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Position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57FE736-74F8-4C70-9BA9-41CD182CA9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019" y="348854"/>
            <a:ext cx="863512" cy="26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435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E7167E57-CF1F-D84B-8E2A-7ECBED038D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9456" y="2708920"/>
            <a:ext cx="9793088" cy="230425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3800" b="1" i="0">
                <a:solidFill>
                  <a:srgbClr val="0073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Zitattext bearbeiten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014D30C-AC9A-5444-83FE-4680707A348F}"/>
              </a:ext>
            </a:extLst>
          </p:cNvPr>
          <p:cNvSpPr/>
          <p:nvPr userDrawn="1"/>
        </p:nvSpPr>
        <p:spPr>
          <a:xfrm>
            <a:off x="1911723" y="836712"/>
            <a:ext cx="8368553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7000" b="0">
                <a:solidFill>
                  <a:srgbClr val="F7F9FF"/>
                </a:solidFill>
                <a:latin typeface="Raleway Heavy"/>
                <a:ea typeface="Raleway Heavy"/>
                <a:cs typeface="Raleway Heavy"/>
                <a:sym typeface="Raleway Heavy"/>
              </a:defRPr>
            </a:pPr>
            <a:r>
              <a:rPr lang="de-DE" sz="11100" b="1" dirty="0">
                <a:solidFill>
                  <a:srgbClr val="0073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Raleway Heavy"/>
              </a:rPr>
              <a:t>„</a:t>
            </a:r>
            <a:endParaRPr lang="de-DE" sz="11100" b="1" dirty="0">
              <a:solidFill>
                <a:srgbClr val="0073B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B7F81DFF-EBF2-AF4C-B393-8A24BB1D06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39616" y="5157788"/>
            <a:ext cx="69127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Name Nachname</a:t>
            </a:r>
          </a:p>
        </p:txBody>
      </p:sp>
      <p:sp>
        <p:nvSpPr>
          <p:cNvPr id="15" name="Textplatzhalter 3">
            <a:extLst>
              <a:ext uri="{FF2B5EF4-FFF2-40B4-BE49-F238E27FC236}">
                <a16:creationId xmlns:a16="http://schemas.microsoft.com/office/drawing/2014/main" id="{4C93F599-23D6-3840-88A4-06BC3933D0E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39616" y="5544414"/>
            <a:ext cx="69127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Position</a:t>
            </a:r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FD1A439-98C6-4A1B-BC69-638DF2C1B5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9CA01493-9D6A-4782-846C-F6D4B17186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893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D9AB660-FF93-CF4A-8434-AB6F236DA80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03512" y="1634278"/>
            <a:ext cx="1368326" cy="136832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19" name="Bildplatzhalter 3">
            <a:extLst>
              <a:ext uri="{FF2B5EF4-FFF2-40B4-BE49-F238E27FC236}">
                <a16:creationId xmlns:a16="http://schemas.microsoft.com/office/drawing/2014/main" id="{8A351029-90BF-A34E-AA58-CB0D95E2D57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417829" y="1634278"/>
            <a:ext cx="1368326" cy="136832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20" name="Bildplatzhalter 3">
            <a:extLst>
              <a:ext uri="{FF2B5EF4-FFF2-40B4-BE49-F238E27FC236}">
                <a16:creationId xmlns:a16="http://schemas.microsoft.com/office/drawing/2014/main" id="{3B0CFC21-3F3E-9644-9A32-B9243B45683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32146" y="1634278"/>
            <a:ext cx="1368326" cy="136832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A67906EB-5C87-4E3E-AF8B-74204A895A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B340BB4-2FFE-47FA-8A07-BE133F62C8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64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2176FA-D1B0-964D-A4C5-D196A13C30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8662" y="2467038"/>
            <a:ext cx="10052331" cy="193535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ts val="6620"/>
              </a:lnSpc>
              <a:buNone/>
              <a:defRPr sz="6600" b="1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Titel </a:t>
            </a:r>
            <a:r>
              <a:rPr lang="de-DE" dirty="0" err="1"/>
              <a:t>earbeiten</a:t>
            </a:r>
            <a:endParaRPr lang="de-DE" dirty="0"/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6D3F5C23-81F8-C443-BEAC-3193748D059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91744" y="1856256"/>
            <a:ext cx="4608512" cy="5427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KATEGORIE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8246045C-4C78-A447-8F31-CF41F24C6A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9576" y="4470397"/>
            <a:ext cx="7632848" cy="5427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Stand 2020</a:t>
            </a:r>
          </a:p>
        </p:txBody>
      </p:sp>
      <p:sp>
        <p:nvSpPr>
          <p:cNvPr id="11" name="Bildplatzhalter 20">
            <a:extLst>
              <a:ext uri="{FF2B5EF4-FFF2-40B4-BE49-F238E27FC236}">
                <a16:creationId xmlns:a16="http://schemas.microsoft.com/office/drawing/2014/main" id="{C4B08297-C19A-4841-847B-583CC238954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664077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2" name="Bildplatzhalter 20">
            <a:extLst>
              <a:ext uri="{FF2B5EF4-FFF2-40B4-BE49-F238E27FC236}">
                <a16:creationId xmlns:a16="http://schemas.microsoft.com/office/drawing/2014/main" id="{BA22A104-935A-F64D-8682-D3C2B2CA7A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76710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3" name="Bildplatzhalter 20">
            <a:extLst>
              <a:ext uri="{FF2B5EF4-FFF2-40B4-BE49-F238E27FC236}">
                <a16:creationId xmlns:a16="http://schemas.microsoft.com/office/drawing/2014/main" id="{564E2FA1-C993-7442-8869-78619F25561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9344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4" name="Bildplatzhalter 20">
            <a:extLst>
              <a:ext uri="{FF2B5EF4-FFF2-40B4-BE49-F238E27FC236}">
                <a16:creationId xmlns:a16="http://schemas.microsoft.com/office/drawing/2014/main" id="{1DA1A533-DB03-CB45-B8A6-080CEBF6810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544272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344551FD-4139-426E-A852-A4D6DE921D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35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0193693-5686-F94B-BEB1-085F03735DC2}"/>
              </a:ext>
            </a:extLst>
          </p:cNvPr>
          <p:cNvSpPr/>
          <p:nvPr userDrawn="1"/>
        </p:nvSpPr>
        <p:spPr>
          <a:xfrm>
            <a:off x="1" y="4077071"/>
            <a:ext cx="12198436" cy="2808313"/>
          </a:xfrm>
          <a:prstGeom prst="rect">
            <a:avLst/>
          </a:prstGeom>
          <a:solidFill>
            <a:srgbClr val="007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i="0" dirty="0">
              <a:solidFill>
                <a:schemeClr val="accent4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6F52D8D-8947-214A-8904-BEBA6FF0833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2913" y="5070558"/>
            <a:ext cx="11306175" cy="86518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58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BA047879-AB2D-CA4F-81E2-53E6C51DFA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0752" y="4437391"/>
            <a:ext cx="3043545" cy="5427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KATEGORIE</a:t>
            </a:r>
          </a:p>
        </p:txBody>
      </p:sp>
      <p:sp>
        <p:nvSpPr>
          <p:cNvPr id="15" name="Textplatzhalter 3">
            <a:extLst>
              <a:ext uri="{FF2B5EF4-FFF2-40B4-BE49-F238E27FC236}">
                <a16:creationId xmlns:a16="http://schemas.microsoft.com/office/drawing/2014/main" id="{89A94734-49DE-3C4C-979E-73B141D1043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0752" y="5982565"/>
            <a:ext cx="3043545" cy="5427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Stand 2020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959731F-8698-47A5-8D1E-58AF7E3C9E6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-6738" y="0"/>
            <a:ext cx="12198523" cy="4072323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05CFE35-9AB7-4849-A363-A8ACE5388F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99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7BCB967-4BB5-2A49-90B2-91AC4297C27A}"/>
              </a:ext>
            </a:extLst>
          </p:cNvPr>
          <p:cNvSpPr/>
          <p:nvPr userDrawn="1"/>
        </p:nvSpPr>
        <p:spPr>
          <a:xfrm>
            <a:off x="0" y="0"/>
            <a:ext cx="12192000" cy="6895527"/>
          </a:xfrm>
          <a:prstGeom prst="rect">
            <a:avLst/>
          </a:prstGeom>
          <a:solidFill>
            <a:srgbClr val="007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i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2176FA-D1B0-964D-A4C5-D196A13C30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8662" y="3140968"/>
            <a:ext cx="10052331" cy="13587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ts val="6620"/>
              </a:lnSpc>
              <a:buNone/>
              <a:defRPr sz="6600" b="1" i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6D3F5C23-81F8-C443-BEAC-3193748D059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91744" y="2086744"/>
            <a:ext cx="4608512" cy="5427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KATEGORIE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8246045C-4C78-A447-8F31-CF41F24C6A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9576" y="5011113"/>
            <a:ext cx="7632848" cy="54277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0" i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Stand 2020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B0B1839-0C11-4D9B-94AD-501B42B11D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728" y="348765"/>
            <a:ext cx="864095" cy="26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25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0">
            <a:extLst>
              <a:ext uri="{FF2B5EF4-FFF2-40B4-BE49-F238E27FC236}">
                <a16:creationId xmlns:a16="http://schemas.microsoft.com/office/drawing/2014/main" id="{DBD10972-2101-3746-92A5-4C0E6B75446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664077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8" name="Bildplatzhalter 20">
            <a:extLst>
              <a:ext uri="{FF2B5EF4-FFF2-40B4-BE49-F238E27FC236}">
                <a16:creationId xmlns:a16="http://schemas.microsoft.com/office/drawing/2014/main" id="{70083B43-182F-F24B-9EC2-E30C5AF69F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76710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9" name="Bildplatzhalter 20">
            <a:extLst>
              <a:ext uri="{FF2B5EF4-FFF2-40B4-BE49-F238E27FC236}">
                <a16:creationId xmlns:a16="http://schemas.microsoft.com/office/drawing/2014/main" id="{F39AFF2B-5359-D84D-8EB0-D9660AF224D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89344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0" name="Bildplatzhalter 20">
            <a:extLst>
              <a:ext uri="{FF2B5EF4-FFF2-40B4-BE49-F238E27FC236}">
                <a16:creationId xmlns:a16="http://schemas.microsoft.com/office/drawing/2014/main" id="{62B1C5AF-4825-F540-93EB-BB7D5CD048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544272" y="6101353"/>
            <a:ext cx="1944687" cy="576263"/>
          </a:xfrm>
          <a:prstGeom prst="rect">
            <a:avLst/>
          </a:prstGeom>
        </p:spPr>
        <p:txBody>
          <a:bodyPr anchor="ctr" anchorCtr="0"/>
          <a:lstStyle>
            <a:lvl1pPr algn="ctr">
              <a:defRPr sz="1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64C430FA-B497-7F4D-B18D-9F0AB3FB46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10333" y="2986714"/>
            <a:ext cx="6771334" cy="1705867"/>
          </a:xfrm>
          <a:prstGeom prst="rect">
            <a:avLst/>
          </a:prstGeom>
          <a:solidFill>
            <a:srgbClr val="0073B0"/>
          </a:solidFill>
        </p:spPr>
        <p:txBody>
          <a:bodyPr tIns="72000" bIns="72000" anchor="ctr" anchorCtr="0"/>
          <a:lstStyle>
            <a:lvl1pPr marL="0" indent="0" algn="ctr">
              <a:buNone/>
              <a:defRPr sz="5200" b="1" i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26" name="Textplatzhalter 17">
            <a:extLst>
              <a:ext uri="{FF2B5EF4-FFF2-40B4-BE49-F238E27FC236}">
                <a16:creationId xmlns:a16="http://schemas.microsoft.com/office/drawing/2014/main" id="{AB71D3A6-8536-BB49-9E17-A2D31338858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73104" y="2348880"/>
            <a:ext cx="2845791" cy="517703"/>
          </a:xfrm>
          <a:prstGeom prst="rect">
            <a:avLst/>
          </a:prstGeom>
          <a:solidFill>
            <a:srgbClr val="0073B0"/>
          </a:solidFill>
        </p:spPr>
        <p:txBody>
          <a:bodyPr anchor="ctr" anchorCtr="0"/>
          <a:lstStyle>
            <a:lvl1pPr marL="0" indent="0" algn="ctr">
              <a:buNone/>
              <a:defRPr sz="2200" b="0" i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 dirty="0"/>
              <a:t>KATEGORIE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0281B07-7D31-446F-8CB7-3FF577122C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728" y="348854"/>
            <a:ext cx="864095" cy="26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32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6F5DD3F3-0149-6E40-8F83-A7DF7722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00F9AF83-4706-1E4F-B0A0-BB51FB4C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7" name="Fußzeilenplatzhalter 4">
            <a:extLst>
              <a:ext uri="{FF2B5EF4-FFF2-40B4-BE49-F238E27FC236}">
                <a16:creationId xmlns:a16="http://schemas.microsoft.com/office/drawing/2014/main" id="{7FAA1198-1D1F-2545-9BCE-68F4361F0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77B1F96-FA2B-41EB-906B-3D74470A6E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530C269-0391-4E64-BEF4-FEC5E3ADA8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3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6F5DD3F3-0149-6E40-8F83-A7DF7722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00F9AF83-4706-1E4F-B0A0-BB51FB4C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7" name="Fußzeilenplatzhalter 4">
            <a:extLst>
              <a:ext uri="{FF2B5EF4-FFF2-40B4-BE49-F238E27FC236}">
                <a16:creationId xmlns:a16="http://schemas.microsoft.com/office/drawing/2014/main" id="{7FAA1198-1D1F-2545-9BCE-68F4361F0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77B1F96-FA2B-41EB-906B-3D74470A6E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2A43513-0A1D-483A-861D-A686F4A83C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728" y="348854"/>
            <a:ext cx="864095" cy="26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78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6F5DD3F3-0149-6E40-8F83-A7DF7722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00F9AF83-4706-1E4F-B0A0-BB51FB4C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7" name="Fußzeilenplatzhalter 4">
            <a:extLst>
              <a:ext uri="{FF2B5EF4-FFF2-40B4-BE49-F238E27FC236}">
                <a16:creationId xmlns:a16="http://schemas.microsoft.com/office/drawing/2014/main" id="{7FAA1198-1D1F-2545-9BCE-68F4361F0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780F4E0-22CB-F444-8C37-ECA7217E6F2B}"/>
              </a:ext>
            </a:extLst>
          </p:cNvPr>
          <p:cNvSpPr/>
          <p:nvPr userDrawn="1"/>
        </p:nvSpPr>
        <p:spPr>
          <a:xfrm>
            <a:off x="479376" y="1916832"/>
            <a:ext cx="576064" cy="576064"/>
          </a:xfrm>
          <a:prstGeom prst="ellipse">
            <a:avLst/>
          </a:prstGeom>
          <a:solidFill>
            <a:srgbClr val="007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56D98681-83B4-2742-943B-756A54C209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464" y="1988840"/>
            <a:ext cx="4716983" cy="18362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dirty="0"/>
          </a:p>
          <a:p>
            <a:pPr lvl="0"/>
            <a:endParaRPr lang="de-DE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034FEA-AF3A-7140-979B-CB63BB040205}"/>
              </a:ext>
            </a:extLst>
          </p:cNvPr>
          <p:cNvSpPr/>
          <p:nvPr userDrawn="1"/>
        </p:nvSpPr>
        <p:spPr>
          <a:xfrm>
            <a:off x="479376" y="4205900"/>
            <a:ext cx="576064" cy="576064"/>
          </a:xfrm>
          <a:prstGeom prst="ellipse">
            <a:avLst/>
          </a:prstGeom>
          <a:solidFill>
            <a:srgbClr val="007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E9F9E7BB-A575-704E-96FE-E786E868F0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1464" y="4277908"/>
            <a:ext cx="4716983" cy="18362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dirty="0"/>
          </a:p>
          <a:p>
            <a:pPr lvl="0"/>
            <a:endParaRPr lang="de-DE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6546E51-068F-EE47-828A-914D9D7213F3}"/>
              </a:ext>
            </a:extLst>
          </p:cNvPr>
          <p:cNvSpPr/>
          <p:nvPr userDrawn="1"/>
        </p:nvSpPr>
        <p:spPr>
          <a:xfrm>
            <a:off x="6070103" y="1916832"/>
            <a:ext cx="576064" cy="576064"/>
          </a:xfrm>
          <a:prstGeom prst="ellipse">
            <a:avLst/>
          </a:prstGeom>
          <a:solidFill>
            <a:srgbClr val="007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B06A2B08-F69F-4B47-85C5-DDB4E49F36A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62191" y="1988840"/>
            <a:ext cx="4716983" cy="18362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dirty="0"/>
          </a:p>
          <a:p>
            <a:pPr lvl="0"/>
            <a:endParaRPr lang="de-DE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EFC6CE2-74C1-4F4E-A854-04CD2F22B2E3}"/>
              </a:ext>
            </a:extLst>
          </p:cNvPr>
          <p:cNvSpPr/>
          <p:nvPr userDrawn="1"/>
        </p:nvSpPr>
        <p:spPr>
          <a:xfrm>
            <a:off x="6070103" y="4205900"/>
            <a:ext cx="576064" cy="576064"/>
          </a:xfrm>
          <a:prstGeom prst="ellipse">
            <a:avLst/>
          </a:prstGeom>
          <a:solidFill>
            <a:srgbClr val="007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FF34A9EC-DE71-2347-9443-BE772536FB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62191" y="4277908"/>
            <a:ext cx="4716983" cy="18362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Titel bearbeiten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dirty="0"/>
          </a:p>
          <a:p>
            <a:pPr lvl="0"/>
            <a:endParaRPr lang="de-DE" dirty="0"/>
          </a:p>
        </p:txBody>
      </p:sp>
      <p:sp>
        <p:nvSpPr>
          <p:cNvPr id="15" name="Textplatzhalter 3">
            <a:extLst>
              <a:ext uri="{FF2B5EF4-FFF2-40B4-BE49-F238E27FC236}">
                <a16:creationId xmlns:a16="http://schemas.microsoft.com/office/drawing/2014/main" id="{9F7F243F-BDE1-4948-B91E-B9027715543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9E76647A-9ECE-47B7-B7F9-C34A4E13E7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82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C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6F5DD3F3-0149-6E40-8F83-A7DF7722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00F9AF83-4706-1E4F-B0A0-BB51FB4C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7" name="Fußzeilenplatzhalter 4">
            <a:extLst>
              <a:ext uri="{FF2B5EF4-FFF2-40B4-BE49-F238E27FC236}">
                <a16:creationId xmlns:a16="http://schemas.microsoft.com/office/drawing/2014/main" id="{7FAA1198-1D1F-2545-9BCE-68F4361F0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5281D9-78AC-0945-BF67-7904BBC6A2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2913" y="1988840"/>
            <a:ext cx="5076825" cy="410398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544686EF-584E-6A4C-8816-7920F417265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1988840"/>
            <a:ext cx="5616575" cy="4103985"/>
          </a:xfrm>
          <a:prstGeom prst="rect">
            <a:avLst/>
          </a:prstGeom>
          <a:solidFill>
            <a:schemeClr val="tx2"/>
          </a:solidFill>
        </p:spPr>
        <p:txBody>
          <a:bodyPr anchor="ctr" anchorCtr="0"/>
          <a:lstStyle>
            <a:lvl1pPr marL="0" indent="0" algn="ctr">
              <a:buNone/>
              <a:defRPr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6A865751-E8E3-4D8A-AA72-3042CA1AA6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39616" y="528451"/>
            <a:ext cx="9217024" cy="4413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 eine Überschrift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A6B6C47-0CD2-4D40-8545-4A8D721FB3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4888" y="0"/>
            <a:ext cx="969776" cy="96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86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4A1A64-C72B-1744-B622-9E9DBBF58B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</a:defRPr>
            </a:lvl1pPr>
          </a:lstStyle>
          <a:p>
            <a:fld id="{7C970A57-829C-CD4E-8A06-2EA953FAA223}" type="datetime1">
              <a:rPr lang="de-DE" smtClean="0"/>
              <a:pPr/>
              <a:t>27.05.2025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E611B1-71E2-3F49-A9AD-772FED3B0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4"/>
            <a:ext cx="41148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3364D2-FF1C-124F-9B49-69324B75C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05888" y="6416674"/>
            <a:ext cx="2743200" cy="441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</a:defRPr>
            </a:lvl1pPr>
          </a:lstStyle>
          <a:p>
            <a:fld id="{82A35882-8A66-BB47-A004-4601F42D2A1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742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8" r:id="rId2"/>
    <p:sldLayoutId id="2147483700" r:id="rId3"/>
    <p:sldLayoutId id="2147483696" r:id="rId4"/>
    <p:sldLayoutId id="2147483694" r:id="rId5"/>
    <p:sldLayoutId id="2147483687" r:id="rId6"/>
    <p:sldLayoutId id="2147483708" r:id="rId7"/>
    <p:sldLayoutId id="2147483701" r:id="rId8"/>
    <p:sldLayoutId id="2147483680" r:id="rId9"/>
    <p:sldLayoutId id="2147483688" r:id="rId10"/>
    <p:sldLayoutId id="2147483707" r:id="rId11"/>
    <p:sldLayoutId id="2147483703" r:id="rId12"/>
    <p:sldLayoutId id="2147483704" r:id="rId13"/>
    <p:sldLayoutId id="214748370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79" userDrawn="1">
          <p15:clr>
            <a:srgbClr val="F26B43"/>
          </p15:clr>
        </p15:guide>
        <p15:guide id="4" pos="7401" userDrawn="1">
          <p15:clr>
            <a:srgbClr val="F26B43"/>
          </p15:clr>
        </p15:guide>
        <p15:guide id="5" orient="horz" pos="402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2DB3DFD9-E8C9-4C89-9F7F-FB3394081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z="4400" dirty="0"/>
              <a:t>Ergebnisse der Mitarbeiterumfrage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A9FE9BF-AEFD-445E-B5D3-90F6D84B59A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Werte der Stadt Taunusstein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2DE886E-AD09-431E-B652-A49D07F340A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AG Arbeitgebermarke</a:t>
            </a:r>
          </a:p>
        </p:txBody>
      </p:sp>
    </p:spTree>
    <p:extLst>
      <p:ext uri="{BB962C8B-B14F-4D97-AF65-F5344CB8AC3E}">
        <p14:creationId xmlns:p14="http://schemas.microsoft.com/office/powerpoint/2010/main" val="2232321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A7F029CC-EC37-4E3C-91CE-4600E3414A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z="5400" dirty="0"/>
              <a:t>Vielen Dank für ihre Aufmerksamkeit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B34848-A183-4565-BE2A-72AFA7DD19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3E353E2-A5D4-4ACB-A923-5BC731F0A6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205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1914FDC-0F9A-4A65-B6D1-03FD6B263F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F8543A-DB02-4E2E-BBEF-F099FB3804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z="2400" dirty="0"/>
              <a:t>Zeitraum:</a:t>
            </a:r>
            <a:br>
              <a:rPr lang="de-DE" sz="2400" dirty="0"/>
            </a:br>
            <a:br>
              <a:rPr lang="de-DE" sz="2400" dirty="0"/>
            </a:br>
            <a:r>
              <a:rPr lang="de-DE" sz="2400" dirty="0"/>
              <a:t>25.02. - 11.04.25</a:t>
            </a:r>
            <a:br>
              <a:rPr lang="de-DE" sz="2400" dirty="0"/>
            </a:br>
            <a:r>
              <a:rPr lang="de-DE" sz="2400" dirty="0"/>
              <a:t>online und in Papierform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CC5B55-0B27-4B92-931A-04D99D0661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sz="2400" dirty="0"/>
              <a:t>Ermittlung:</a:t>
            </a:r>
            <a:br>
              <a:rPr lang="de-DE" sz="2400" dirty="0"/>
            </a:br>
            <a:br>
              <a:rPr lang="de-DE" sz="2400" dirty="0"/>
            </a:br>
            <a:r>
              <a:rPr lang="de-DE" sz="2400" dirty="0"/>
              <a:t>Welche Werte sind unseren Mitarbeitenden persönlich wichtig?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04F9F23-69CD-4067-9D03-BE9F601625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sz="2400" dirty="0"/>
              <a:t>Von 431 Mitarbeitenden</a:t>
            </a:r>
            <a:br>
              <a:rPr lang="de-DE" sz="2400" dirty="0"/>
            </a:br>
            <a:r>
              <a:rPr lang="de-DE" sz="2000" dirty="0"/>
              <a:t>(ohne geringfügig Beschäftigte)</a:t>
            </a:r>
            <a:br>
              <a:rPr lang="de-DE" sz="2000" dirty="0"/>
            </a:br>
            <a:br>
              <a:rPr lang="de-DE" sz="2000" dirty="0"/>
            </a:br>
            <a:r>
              <a:rPr lang="de-DE" sz="2400" dirty="0"/>
              <a:t>nahmen 193 (45%)</a:t>
            </a:r>
            <a:br>
              <a:rPr lang="de-DE" sz="2400" dirty="0"/>
            </a:br>
            <a:r>
              <a:rPr lang="de-DE" sz="2400" dirty="0"/>
              <a:t>an der Umfrage teil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C46CF1C-B8FB-4C22-B4B4-5B5D6AB9A7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sz="2400" dirty="0"/>
              <a:t>Ermittlung:</a:t>
            </a:r>
            <a:br>
              <a:rPr lang="de-DE" sz="2400" dirty="0"/>
            </a:br>
            <a:br>
              <a:rPr lang="de-DE" sz="2400" dirty="0"/>
            </a:br>
            <a:r>
              <a:rPr lang="de-DE" sz="2400" dirty="0"/>
              <a:t>Welche Werte werden alltäglich (vor-)gelebt?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5855AC4-D1EC-443E-8A4F-1325695C6F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Durchführung und Ziele der Umfrage</a:t>
            </a:r>
          </a:p>
        </p:txBody>
      </p:sp>
    </p:spTree>
    <p:extLst>
      <p:ext uri="{BB962C8B-B14F-4D97-AF65-F5344CB8AC3E}">
        <p14:creationId xmlns:p14="http://schemas.microsoft.com/office/powerpoint/2010/main" val="189546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64893CE-2933-4B8A-8E35-B795E5A6E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E0364F-6164-437D-82F2-72FFA01E5F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Gesamtergebnisse der Umfrage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FD1F657-0F5C-430C-97A7-0BF2980722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3512" y="1340768"/>
            <a:ext cx="5410124" cy="524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724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64893CE-2933-4B8A-8E35-B795E5A6E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E0364F-6164-437D-82F2-72FFA01E5F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Die wichtigsten und unwichtigsten Werte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87BDE5E-2797-4154-9E00-5D636ED99B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2987205"/>
              </p:ext>
            </p:extLst>
          </p:nvPr>
        </p:nvGraphicFramePr>
        <p:xfrm>
          <a:off x="2032000" y="1124744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7629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64893CE-2933-4B8A-8E35-B795E5A6E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E0364F-6164-437D-82F2-72FFA01E5F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„Ja“ diese Werte werden gelebt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87BDE5E-2797-4154-9E00-5D636ED99B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9003619"/>
              </p:ext>
            </p:extLst>
          </p:nvPr>
        </p:nvGraphicFramePr>
        <p:xfrm>
          <a:off x="2032000" y="1124744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238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64893CE-2933-4B8A-8E35-B795E5A6E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E0364F-6164-437D-82F2-72FFA01E5F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„Nein“ diese Werte werden </a:t>
            </a:r>
            <a:r>
              <a:rPr lang="de-DE" b="1" dirty="0"/>
              <a:t>nicht </a:t>
            </a:r>
            <a:r>
              <a:rPr lang="de-DE" dirty="0"/>
              <a:t>gelebt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87BDE5E-2797-4154-9E00-5D636ED99B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5537915"/>
              </p:ext>
            </p:extLst>
          </p:nvPr>
        </p:nvGraphicFramePr>
        <p:xfrm>
          <a:off x="2032000" y="1124744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7613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17C0259-322A-4AD0-AB37-3D5D0693E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B8B190-8CD2-4B86-893E-3B8D09A65B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Diskrepanzen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D64F4360-72A6-4462-A715-6FD195A6932A}"/>
              </a:ext>
            </a:extLst>
          </p:cNvPr>
          <p:cNvGraphicFramePr>
            <a:graphicFrameLocks noGrp="1"/>
          </p:cNvGraphicFramePr>
          <p:nvPr/>
        </p:nvGraphicFramePr>
        <p:xfrm>
          <a:off x="1327695" y="1832186"/>
          <a:ext cx="9536610" cy="306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435">
                  <a:extLst>
                    <a:ext uri="{9D8B030D-6E8A-4147-A177-3AD203B41FA5}">
                      <a16:colId xmlns:a16="http://schemas.microsoft.com/office/drawing/2014/main" val="3784538674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3450760956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1232161725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277580727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1973855391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2018162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Wert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Sehr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Eher wichtig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„ja“ 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wird gelebt</a:t>
                      </a:r>
                      <a:endParaRPr lang="de-DE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„nein“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wird nicht gelebt</a:t>
                      </a:r>
                      <a:endParaRPr lang="de-DE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„keine Angabe“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ob Wert gelebt wird</a:t>
                      </a:r>
                      <a:endParaRPr lang="de-DE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295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Kommunikation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72,5 %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20,2 %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48,2 %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28,0 %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23,8 %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526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Glaubwürdigkeit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65,8 %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23,8 %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49,2 %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22,3 %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28,5 %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910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Vertrauen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68,9 %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20,2 %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50,3 %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21,2 %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28,5 %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208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Nachhaltigkeit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44,0 %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41,5 %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45,1 %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26,9 %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28,0 %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10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Verantwortungs- bewusstsein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64,8 %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28,5 %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56,0 %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6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19,7 %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24,4 %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031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25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17C0259-322A-4AD0-AB37-3D5D0693E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B8B190-8CD2-4B86-893E-3B8D09A65B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Übereinstimmungen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D64F4360-72A6-4462-A715-6FD195A69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11657"/>
              </p:ext>
            </p:extLst>
          </p:nvPr>
        </p:nvGraphicFramePr>
        <p:xfrm>
          <a:off x="1327695" y="1832186"/>
          <a:ext cx="9536610" cy="306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435">
                  <a:extLst>
                    <a:ext uri="{9D8B030D-6E8A-4147-A177-3AD203B41FA5}">
                      <a16:colId xmlns:a16="http://schemas.microsoft.com/office/drawing/2014/main" val="3784538674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3450760956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1232161725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277580727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1973855391"/>
                    </a:ext>
                  </a:extLst>
                </a:gridCol>
                <a:gridCol w="1589435">
                  <a:extLst>
                    <a:ext uri="{9D8B030D-6E8A-4147-A177-3AD203B41FA5}">
                      <a16:colId xmlns:a16="http://schemas.microsoft.com/office/drawing/2014/main" val="2018162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Wert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Sehr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Eher wichtig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„ja“ 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wird gelebt</a:t>
                      </a:r>
                      <a:endParaRPr lang="de-DE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„nein“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wird nicht gelebt</a:t>
                      </a:r>
                      <a:endParaRPr lang="de-DE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„keine Angabe“</a:t>
                      </a:r>
                      <a:br>
                        <a:rPr lang="de-DE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ob Wert gelebt wird</a:t>
                      </a:r>
                      <a:endParaRPr lang="de-DE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295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Freundlichkeit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60,6 %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29,0 %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80,8 %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2,1 %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17,1 %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526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Kunden-orientierung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37,3 %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38,3 %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64,2 %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25,9 %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910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Hilfsbereitschaft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59,6 %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30,1 %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73,6 %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9,3 %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17,1 %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208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Respekt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85,5 %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13,5 %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86,0 %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5,2 %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10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Sicherheit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50,8 %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33,7 %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67,4 %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accent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13,0 %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19,7 %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031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33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EC16D4B-049C-41DC-9523-79C29CCD46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A35882-8A66-BB47-A004-4601F42D2A1F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004CD3-3949-41AE-BCF3-4550B0064B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z="2400" dirty="0"/>
              <a:t>Betrachtung nach Fachbereichen / Einrichtungen</a:t>
            </a:r>
            <a:br>
              <a:rPr lang="de-DE" sz="2400" dirty="0"/>
            </a:br>
            <a:br>
              <a:rPr lang="de-DE" sz="2400" dirty="0"/>
            </a:br>
            <a:r>
              <a:rPr lang="de-DE" sz="2000" dirty="0"/>
              <a:t>erfolgt in der AG Arbeitgebermarke</a:t>
            </a:r>
            <a:endParaRPr lang="de-DE" sz="2400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99EADA4-4ECC-4588-A36A-1E625877D3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sz="2400" dirty="0"/>
              <a:t>Maßnahmen je nach Fachbereich / Einrichtung</a:t>
            </a:r>
            <a:br>
              <a:rPr lang="de-DE" sz="2400" dirty="0"/>
            </a:br>
            <a:br>
              <a:rPr lang="de-DE" sz="2400" dirty="0"/>
            </a:br>
            <a:r>
              <a:rPr lang="de-DE" sz="2400" u="sng" dirty="0"/>
              <a:t>individuell abzuleiten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86FADC0-A4DD-471C-977F-C48AAA5B68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sz="2400" dirty="0"/>
              <a:t>Ergebnisse werden im Einzelnen nachgeliefert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C97A0C6D-05BF-4E5C-9C01-4222171FBA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sz="2400" dirty="0"/>
              <a:t>Einfließen lassen in </a:t>
            </a:r>
            <a:r>
              <a:rPr lang="de-DE" sz="2400" dirty="0">
                <a:sym typeface="Wingdings" panose="05000000000000000000" pitchFamily="2" charset="2"/>
              </a:rPr>
              <a:t></a:t>
            </a:r>
            <a:br>
              <a:rPr lang="de-DE" sz="2400" dirty="0">
                <a:sym typeface="Wingdings" panose="05000000000000000000" pitchFamily="2" charset="2"/>
              </a:rPr>
            </a:br>
            <a:br>
              <a:rPr lang="de-DE" sz="2400" dirty="0">
                <a:sym typeface="Wingdings" panose="05000000000000000000" pitchFamily="2" charset="2"/>
              </a:rPr>
            </a:br>
            <a:r>
              <a:rPr lang="de-DE" sz="2400" dirty="0"/>
              <a:t>Arbeitgebermarke und Stellenausschreibungen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441465A-1243-4CA3-8EEA-A5E31644A2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Ausblick und Diskussion</a:t>
            </a:r>
          </a:p>
        </p:txBody>
      </p:sp>
    </p:spTree>
    <p:extLst>
      <p:ext uri="{BB962C8B-B14F-4D97-AF65-F5344CB8AC3E}">
        <p14:creationId xmlns:p14="http://schemas.microsoft.com/office/powerpoint/2010/main" val="348393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Taunusstein">
      <a:dk1>
        <a:sysClr val="windowText" lastClr="000000"/>
      </a:dk1>
      <a:lt1>
        <a:srgbClr val="3D98D3"/>
      </a:lt1>
      <a:dk2>
        <a:srgbClr val="0073B0"/>
      </a:dk2>
      <a:lt2>
        <a:srgbClr val="234E9C"/>
      </a:lt2>
      <a:accent1>
        <a:srgbClr val="223B7A"/>
      </a:accent1>
      <a:accent2>
        <a:srgbClr val="0EA167"/>
      </a:accent2>
      <a:accent3>
        <a:srgbClr val="007D50"/>
      </a:accent3>
      <a:accent4>
        <a:srgbClr val="B7CF4C"/>
      </a:accent4>
      <a:accent5>
        <a:srgbClr val="98B432"/>
      </a:accent5>
      <a:accent6>
        <a:srgbClr val="E2264C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sdesign Stadt Taunusstein.potx" id="{4CE3B3D4-BAD0-4B6E-B1B6-25DDA14F4789}" vid="{FC187879-E736-47C5-B531-92264D05E82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Präsentationsdesign Stadt Taunusstein</Template>
  <TotalTime>0</TotalTime>
  <Words>319</Words>
  <Application>Microsoft Office PowerPoint</Application>
  <PresentationFormat>Breitbild</PresentationFormat>
  <Paragraphs>102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Open Sans</vt:lpstr>
      <vt:lpstr>Raleway Heavy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Georg, Christoph</dc:creator>
  <cp:lastModifiedBy>Wagner, Rabea</cp:lastModifiedBy>
  <cp:revision>17</cp:revision>
  <cp:lastPrinted>2019-08-26T14:03:18Z</cp:lastPrinted>
  <dcterms:created xsi:type="dcterms:W3CDTF">2025-05-21T05:52:31Z</dcterms:created>
  <dcterms:modified xsi:type="dcterms:W3CDTF">2025-05-27T08:00:36Z</dcterms:modified>
</cp:coreProperties>
</file>